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2"/>
  </p:handoutMasterIdLst>
  <p:sldIdLst>
    <p:sldId id="256" r:id="rId2"/>
    <p:sldId id="268" r:id="rId3"/>
    <p:sldId id="257" r:id="rId4"/>
    <p:sldId id="264" r:id="rId5"/>
    <p:sldId id="271" r:id="rId6"/>
    <p:sldId id="263" r:id="rId7"/>
    <p:sldId id="267" r:id="rId8"/>
    <p:sldId id="266" r:id="rId9"/>
    <p:sldId id="269" r:id="rId10"/>
    <p:sldId id="262"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63" d="100"/>
          <a:sy n="63" d="100"/>
        </p:scale>
        <p:origin x="7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C56E65-6D9B-4C08-B35A-6CAC8D9D80EA}"/>
              </a:ext>
            </a:extLst>
          </p:cNvPr>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dirty="0"/>
          </a:p>
        </p:txBody>
      </p:sp>
      <p:sp>
        <p:nvSpPr>
          <p:cNvPr id="3" name="Date Placeholder 2">
            <a:extLst>
              <a:ext uri="{FF2B5EF4-FFF2-40B4-BE49-F238E27FC236}">
                <a16:creationId xmlns:a16="http://schemas.microsoft.com/office/drawing/2014/main" id="{2D58CC06-7CF7-4BC1-8605-A4C32018AF88}"/>
              </a:ext>
            </a:extLst>
          </p:cNvPr>
          <p:cNvSpPr>
            <a:spLocks noGrp="1"/>
          </p:cNvSpPr>
          <p:nvPr>
            <p:ph type="dt" sz="quarter" idx="1"/>
          </p:nvPr>
        </p:nvSpPr>
        <p:spPr>
          <a:xfrm>
            <a:off x="3970938" y="0"/>
            <a:ext cx="3037840" cy="466434"/>
          </a:xfrm>
          <a:prstGeom prst="rect">
            <a:avLst/>
          </a:prstGeom>
        </p:spPr>
        <p:txBody>
          <a:bodyPr vert="horz" lIns="93174" tIns="46586" rIns="93174" bIns="46586" rtlCol="0"/>
          <a:lstStyle>
            <a:lvl1pPr algn="r">
              <a:defRPr sz="1200"/>
            </a:lvl1pPr>
          </a:lstStyle>
          <a:p>
            <a:fld id="{7EE7FA2E-AE09-4EC6-B716-EA5DB4210C33}" type="datetimeFigureOut">
              <a:rPr lang="en-US" smtClean="0"/>
              <a:t>8/5/2020</a:t>
            </a:fld>
            <a:endParaRPr lang="en-US" dirty="0"/>
          </a:p>
        </p:txBody>
      </p:sp>
      <p:sp>
        <p:nvSpPr>
          <p:cNvPr id="4" name="Footer Placeholder 3">
            <a:extLst>
              <a:ext uri="{FF2B5EF4-FFF2-40B4-BE49-F238E27FC236}">
                <a16:creationId xmlns:a16="http://schemas.microsoft.com/office/drawing/2014/main" id="{0EDD1371-C538-45DA-A1C6-ABE52716A51C}"/>
              </a:ext>
            </a:extLst>
          </p:cNvPr>
          <p:cNvSpPr>
            <a:spLocks noGrp="1"/>
          </p:cNvSpPr>
          <p:nvPr>
            <p:ph type="ftr" sz="quarter" idx="2"/>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81ACB2B-4336-49EC-A0C3-A70149AB93B9}"/>
              </a:ext>
            </a:extLst>
          </p:cNvPr>
          <p:cNvSpPr>
            <a:spLocks noGrp="1"/>
          </p:cNvSpPr>
          <p:nvPr>
            <p:ph type="sldNum" sz="quarter" idx="3"/>
          </p:nvPr>
        </p:nvSpPr>
        <p:spPr>
          <a:xfrm>
            <a:off x="3970938" y="8829967"/>
            <a:ext cx="3037840" cy="466433"/>
          </a:xfrm>
          <a:prstGeom prst="rect">
            <a:avLst/>
          </a:prstGeom>
        </p:spPr>
        <p:txBody>
          <a:bodyPr vert="horz" lIns="93174" tIns="46586" rIns="93174" bIns="46586" rtlCol="0" anchor="b"/>
          <a:lstStyle>
            <a:lvl1pPr algn="r">
              <a:defRPr sz="1200"/>
            </a:lvl1pPr>
          </a:lstStyle>
          <a:p>
            <a:fld id="{198674AD-641B-4E2C-B4EF-576DAB2DF9A0}" type="slidenum">
              <a:rPr lang="en-US" smtClean="0"/>
              <a:t>‹#›</a:t>
            </a:fld>
            <a:endParaRPr lang="en-US" dirty="0"/>
          </a:p>
        </p:txBody>
      </p:sp>
    </p:spTree>
    <p:extLst>
      <p:ext uri="{BB962C8B-B14F-4D97-AF65-F5344CB8AC3E}">
        <p14:creationId xmlns:p14="http://schemas.microsoft.com/office/powerpoint/2010/main" val="39640032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0E91-5255-4A3E-A82C-0D8F993D77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F220D6-A1E3-4653-80B7-F4DF2CC09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6CAD1E-FF37-495F-A35B-8EC0519F3C77}"/>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5" name="Footer Placeholder 4">
            <a:extLst>
              <a:ext uri="{FF2B5EF4-FFF2-40B4-BE49-F238E27FC236}">
                <a16:creationId xmlns:a16="http://schemas.microsoft.com/office/drawing/2014/main" id="{0594D3E7-51DB-4C13-980A-334B2B095F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68C2FF-45C5-4DC3-9097-28C8AC2F3CBD}"/>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106247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BEAD-FC88-4CC0-A133-CB9348CE57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AA5646-DDB1-4B41-9474-DC5114BD20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84F85-4E61-460F-8ADA-6C9AD1C6FB3D}"/>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5" name="Footer Placeholder 4">
            <a:extLst>
              <a:ext uri="{FF2B5EF4-FFF2-40B4-BE49-F238E27FC236}">
                <a16:creationId xmlns:a16="http://schemas.microsoft.com/office/drawing/2014/main" id="{72C03B78-BC00-444C-B8C0-85C1EC03F6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806544-5ECB-4DA5-BAE5-B1EE304ECBFE}"/>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340332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F0C70C-D472-4261-8E3C-93FD6D83B7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C02A3-52C6-46CE-8041-E44FA20DAE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8CD6-1126-4AAB-8761-797C61E30C48}"/>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5" name="Footer Placeholder 4">
            <a:extLst>
              <a:ext uri="{FF2B5EF4-FFF2-40B4-BE49-F238E27FC236}">
                <a16:creationId xmlns:a16="http://schemas.microsoft.com/office/drawing/2014/main" id="{3E02039F-923C-425C-ACEA-EDE7FC4FF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DC2E40-23CE-4DF3-AB94-D653DB8267E2}"/>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393373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B5C0-79B7-492D-8B0E-EB9EAF980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E31C0-1B5A-4AEC-85C5-7423805F32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0E81E-5C71-4148-A9D2-2997DE46728F}"/>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5" name="Footer Placeholder 4">
            <a:extLst>
              <a:ext uri="{FF2B5EF4-FFF2-40B4-BE49-F238E27FC236}">
                <a16:creationId xmlns:a16="http://schemas.microsoft.com/office/drawing/2014/main" id="{66E3899D-BAF3-4D56-8FBC-4DFD649D6D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DE81D3-1B24-46F8-9CB1-4780217F1573}"/>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187196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D82E-4D4D-4EA1-B817-9BEF11CBFB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76998-04E1-4CD2-946E-796EF7C1A5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DCBA06-023B-4180-9054-E4550FB0E904}"/>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5" name="Footer Placeholder 4">
            <a:extLst>
              <a:ext uri="{FF2B5EF4-FFF2-40B4-BE49-F238E27FC236}">
                <a16:creationId xmlns:a16="http://schemas.microsoft.com/office/drawing/2014/main" id="{D0C84532-DE6F-4FFC-BA93-198B36FF10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368177-44DA-4FE3-8FC9-01C3EA5DD6DD}"/>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2436808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582B5-5A0B-4B38-B0A9-32C6A10369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088B94-8DCD-4DA7-B9CD-CACC7DF21B0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A20105-4C94-41CC-ABB9-3EC2B9512B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698B84-84C6-405F-8AE1-B7A6CBD6FE0B}"/>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6" name="Footer Placeholder 5">
            <a:extLst>
              <a:ext uri="{FF2B5EF4-FFF2-40B4-BE49-F238E27FC236}">
                <a16:creationId xmlns:a16="http://schemas.microsoft.com/office/drawing/2014/main" id="{248ADB81-ECD7-40F7-8CD7-A89642C996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73F65D-A5A7-415C-8410-2813C02C0D5B}"/>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155016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58B3-2317-42F2-A723-B40CC32A54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DD2FF6-8F0F-408E-9076-02C04CDE2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F84301-1BD9-41D2-A188-82527B5878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C5033-7525-4067-9050-E21D0EAA1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E02196-229A-4A99-8BF2-0B63394867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725A4-C948-475E-8B1C-F879B25CB4C4}"/>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8" name="Footer Placeholder 7">
            <a:extLst>
              <a:ext uri="{FF2B5EF4-FFF2-40B4-BE49-F238E27FC236}">
                <a16:creationId xmlns:a16="http://schemas.microsoft.com/office/drawing/2014/main" id="{D8CFCBA4-5A41-4DEE-ABEF-1A2249FB20F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6E4E1A9-E5E4-4202-B228-0F346732DAD9}"/>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148003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B786-56E0-4B1D-86DA-3613BCAA7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97984F-DD08-4AC9-9977-A22F3A6083A5}"/>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4" name="Footer Placeholder 3">
            <a:extLst>
              <a:ext uri="{FF2B5EF4-FFF2-40B4-BE49-F238E27FC236}">
                <a16:creationId xmlns:a16="http://schemas.microsoft.com/office/drawing/2014/main" id="{246E80E0-520E-4896-8990-04C8AE5646B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91E2B8-2E0B-4720-B527-6542DB80976F}"/>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217320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796DAD-5BC4-4504-AC86-71568A0507C6}"/>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3" name="Footer Placeholder 2">
            <a:extLst>
              <a:ext uri="{FF2B5EF4-FFF2-40B4-BE49-F238E27FC236}">
                <a16:creationId xmlns:a16="http://schemas.microsoft.com/office/drawing/2014/main" id="{E2C5372B-7CC4-4585-9458-9D9ED134E9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B732E7-9153-459A-85E9-575B792EB23B}"/>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31177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D0BE-D069-482F-8903-CCB317AE0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8B550E-AFBD-40BC-9A74-9F2AABF16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3939D4-2C6E-4E1B-8494-8A25BC2FE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E9B680-EB06-406C-96E3-F0AD45D0F66D}"/>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6" name="Footer Placeholder 5">
            <a:extLst>
              <a:ext uri="{FF2B5EF4-FFF2-40B4-BE49-F238E27FC236}">
                <a16:creationId xmlns:a16="http://schemas.microsoft.com/office/drawing/2014/main" id="{A620154D-7F11-45A9-B4B1-A2FBA2E170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7561D4-F180-4947-9D51-D792928F0B67}"/>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3637240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C8BAF-E66C-47A4-8EDB-F6D2311F5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0F7F0C-EDB6-4ED7-9AF0-0F24ED9A59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37C361F-4E10-48F1-8932-573369DF1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8F90F5-5570-4A68-B559-680CDC3BDB52}"/>
              </a:ext>
            </a:extLst>
          </p:cNvPr>
          <p:cNvSpPr>
            <a:spLocks noGrp="1"/>
          </p:cNvSpPr>
          <p:nvPr>
            <p:ph type="dt" sz="half" idx="10"/>
          </p:nvPr>
        </p:nvSpPr>
        <p:spPr/>
        <p:txBody>
          <a:bodyPr/>
          <a:lstStyle/>
          <a:p>
            <a:fld id="{359090DA-1FE8-415C-B64A-53E220E4FC41}" type="datetimeFigureOut">
              <a:rPr lang="en-US" smtClean="0"/>
              <a:t>8/5/2020</a:t>
            </a:fld>
            <a:endParaRPr lang="en-US" dirty="0"/>
          </a:p>
        </p:txBody>
      </p:sp>
      <p:sp>
        <p:nvSpPr>
          <p:cNvPr id="6" name="Footer Placeholder 5">
            <a:extLst>
              <a:ext uri="{FF2B5EF4-FFF2-40B4-BE49-F238E27FC236}">
                <a16:creationId xmlns:a16="http://schemas.microsoft.com/office/drawing/2014/main" id="{D0700FEE-1B7B-449B-AFBA-DF8126AB6C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C8DEBF-77D9-410D-A56A-87EE5D65DD9E}"/>
              </a:ext>
            </a:extLst>
          </p:cNvPr>
          <p:cNvSpPr>
            <a:spLocks noGrp="1"/>
          </p:cNvSpPr>
          <p:nvPr>
            <p:ph type="sldNum" sz="quarter" idx="12"/>
          </p:nvPr>
        </p:nvSpPr>
        <p:spPr/>
        <p:txBody>
          <a:bodyPr/>
          <a:lstStyle/>
          <a:p>
            <a:fld id="{120AD0C2-3CBE-47A3-A45D-C7FD3FFFA39E}" type="slidenum">
              <a:rPr lang="en-US" smtClean="0"/>
              <a:t>‹#›</a:t>
            </a:fld>
            <a:endParaRPr lang="en-US" dirty="0"/>
          </a:p>
        </p:txBody>
      </p:sp>
    </p:spTree>
    <p:extLst>
      <p:ext uri="{BB962C8B-B14F-4D97-AF65-F5344CB8AC3E}">
        <p14:creationId xmlns:p14="http://schemas.microsoft.com/office/powerpoint/2010/main" val="302082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35DE0-3884-4124-9EEE-D941EDB7B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EF4B1-831E-4872-B86F-8B954AE4E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DE2EB-CD22-4867-BEDB-430DEEA6C1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090DA-1FE8-415C-B64A-53E220E4FC41}" type="datetimeFigureOut">
              <a:rPr lang="en-US" smtClean="0"/>
              <a:t>8/5/2020</a:t>
            </a:fld>
            <a:endParaRPr lang="en-US" dirty="0"/>
          </a:p>
        </p:txBody>
      </p:sp>
      <p:sp>
        <p:nvSpPr>
          <p:cNvPr id="5" name="Footer Placeholder 4">
            <a:extLst>
              <a:ext uri="{FF2B5EF4-FFF2-40B4-BE49-F238E27FC236}">
                <a16:creationId xmlns:a16="http://schemas.microsoft.com/office/drawing/2014/main" id="{0DFE8914-563E-4569-B5AC-E87425EF6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97FF8DE-5432-46AA-A1E4-210E1C1C7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AD0C2-3CBE-47A3-A45D-C7FD3FFFA39E}" type="slidenum">
              <a:rPr lang="en-US" smtClean="0"/>
              <a:t>‹#›</a:t>
            </a:fld>
            <a:endParaRPr lang="en-US" dirty="0"/>
          </a:p>
        </p:txBody>
      </p:sp>
    </p:spTree>
    <p:extLst>
      <p:ext uri="{BB962C8B-B14F-4D97-AF65-F5344CB8AC3E}">
        <p14:creationId xmlns:p14="http://schemas.microsoft.com/office/powerpoint/2010/main" val="1277541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mailto:jplevelich@pestworld.org" TargetMode="External"/><Relationship Id="rId7" Type="http://schemas.openxmlformats.org/officeDocument/2006/relationships/image" Target="../media/image15.png"/><Relationship Id="rId2" Type="http://schemas.openxmlformats.org/officeDocument/2006/relationships/hyperlink" Target="http://www.pestvets.org/"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pestvets.org" TargetMode="External"/><Relationship Id="rId2" Type="http://schemas.openxmlformats.org/officeDocument/2006/relationships/hyperlink" Target="mailto:jplevelich@pestworld.org"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s://aptifyweb.npmapestworld.org/aptify/" TargetMode="External"/><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mailto:DCooksey@mccallservice.com" TargetMode="External"/><Relationship Id="rId4" Type="http://schemas.openxmlformats.org/officeDocument/2006/relationships/image" Target="../media/image5.pn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59967-6F39-4506-A3EA-09B4A4B7B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891127"/>
            <a:ext cx="11239500" cy="2796207"/>
          </a:xfrm>
          <a:prstGeom prst="rect">
            <a:avLst/>
          </a:prstGeom>
        </p:spPr>
      </p:pic>
      <p:sp>
        <p:nvSpPr>
          <p:cNvPr id="6" name="Title 1">
            <a:extLst>
              <a:ext uri="{FF2B5EF4-FFF2-40B4-BE49-F238E27FC236}">
                <a16:creationId xmlns:a16="http://schemas.microsoft.com/office/drawing/2014/main" id="{08A431BA-F25A-4213-8D20-47C8AB9EADF2}"/>
              </a:ext>
            </a:extLst>
          </p:cNvPr>
          <p:cNvSpPr txBox="1">
            <a:spLocks/>
          </p:cNvSpPr>
          <p:nvPr/>
        </p:nvSpPr>
        <p:spPr>
          <a:xfrm>
            <a:off x="838200" y="4269608"/>
            <a:ext cx="10515600" cy="174928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Opportunities for our Veterans </a:t>
            </a:r>
          </a:p>
          <a:p>
            <a:r>
              <a:rPr lang="en-US" sz="4800" b="1" dirty="0"/>
              <a:t>in the </a:t>
            </a:r>
          </a:p>
          <a:p>
            <a:r>
              <a:rPr lang="en-US" sz="4800" b="1" dirty="0"/>
              <a:t>Pest Management Industry</a:t>
            </a:r>
          </a:p>
        </p:txBody>
      </p:sp>
      <p:pic>
        <p:nvPicPr>
          <p:cNvPr id="8" name="Picture 7">
            <a:extLst>
              <a:ext uri="{FF2B5EF4-FFF2-40B4-BE49-F238E27FC236}">
                <a16:creationId xmlns:a16="http://schemas.microsoft.com/office/drawing/2014/main" id="{DF99FCE6-66BC-4C02-8BB4-468F01324383}"/>
              </a:ext>
            </a:extLst>
          </p:cNvPr>
          <p:cNvPicPr>
            <a:picLocks noChangeAspect="1"/>
          </p:cNvPicPr>
          <p:nvPr/>
        </p:nvPicPr>
        <p:blipFill rotWithShape="1">
          <a:blip r:embed="rId3">
            <a:extLst>
              <a:ext uri="{28A0092B-C50C-407E-A947-70E740481C1C}">
                <a14:useLocalDpi xmlns:a14="http://schemas.microsoft.com/office/drawing/2010/main" val="0"/>
              </a:ext>
            </a:extLst>
          </a:blip>
          <a:srcRect b="41263"/>
          <a:stretch/>
        </p:blipFill>
        <p:spPr>
          <a:xfrm>
            <a:off x="5423819" y="6165335"/>
            <a:ext cx="1344361" cy="362615"/>
          </a:xfrm>
          <a:prstGeom prst="rect">
            <a:avLst/>
          </a:prstGeom>
        </p:spPr>
      </p:pic>
      <p:pic>
        <p:nvPicPr>
          <p:cNvPr id="2" name="Picture 1">
            <a:extLst>
              <a:ext uri="{FF2B5EF4-FFF2-40B4-BE49-F238E27FC236}">
                <a16:creationId xmlns:a16="http://schemas.microsoft.com/office/drawing/2014/main" id="{D46E969F-50FB-4A8A-99C7-153348E937A5}"/>
              </a:ext>
            </a:extLst>
          </p:cNvPr>
          <p:cNvPicPr>
            <a:picLocks noChangeAspect="1"/>
          </p:cNvPicPr>
          <p:nvPr/>
        </p:nvPicPr>
        <p:blipFill>
          <a:blip r:embed="rId4"/>
          <a:stretch>
            <a:fillRect/>
          </a:stretch>
        </p:blipFill>
        <p:spPr>
          <a:xfrm>
            <a:off x="5231818" y="3800396"/>
            <a:ext cx="1728362" cy="498713"/>
          </a:xfrm>
          <a:prstGeom prst="rect">
            <a:avLst/>
          </a:prstGeom>
        </p:spPr>
      </p:pic>
    </p:spTree>
    <p:extLst>
      <p:ext uri="{BB962C8B-B14F-4D97-AF65-F5344CB8AC3E}">
        <p14:creationId xmlns:p14="http://schemas.microsoft.com/office/powerpoint/2010/main" val="79461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1C94-389E-4421-8E63-FC5C98F5B28C}"/>
              </a:ext>
            </a:extLst>
          </p:cNvPr>
          <p:cNvSpPr>
            <a:spLocks noGrp="1"/>
          </p:cNvSpPr>
          <p:nvPr>
            <p:ph type="title"/>
          </p:nvPr>
        </p:nvSpPr>
        <p:spPr/>
        <p:txBody>
          <a:bodyPr>
            <a:normAutofit/>
          </a:bodyPr>
          <a:lstStyle/>
          <a:p>
            <a:r>
              <a:rPr lang="en-US" b="1" dirty="0">
                <a:solidFill>
                  <a:srgbClr val="FF0000"/>
                </a:solidFill>
              </a:rPr>
              <a:t>MORE INFORMATION: </a:t>
            </a:r>
            <a:r>
              <a:rPr lang="en-US" b="1" dirty="0">
                <a:solidFill>
                  <a:srgbClr val="FF0000"/>
                </a:solidFill>
                <a:hlinkClick r:id="rId2"/>
              </a:rPr>
              <a:t>www.pestvets.org</a:t>
            </a:r>
            <a:r>
              <a:rPr lang="en-US" b="1" dirty="0">
                <a:solidFill>
                  <a:srgbClr val="FF0000"/>
                </a:solidFill>
              </a:rPr>
              <a:t> </a:t>
            </a:r>
          </a:p>
        </p:txBody>
      </p:sp>
      <p:sp>
        <p:nvSpPr>
          <p:cNvPr id="3" name="Content Placeholder 2">
            <a:extLst>
              <a:ext uri="{FF2B5EF4-FFF2-40B4-BE49-F238E27FC236}">
                <a16:creationId xmlns:a16="http://schemas.microsoft.com/office/drawing/2014/main" id="{B1C7C894-8CBF-4F84-8A70-843AA0C8BB80}"/>
              </a:ext>
            </a:extLst>
          </p:cNvPr>
          <p:cNvSpPr>
            <a:spLocks noGrp="1"/>
          </p:cNvSpPr>
          <p:nvPr>
            <p:ph idx="1"/>
          </p:nvPr>
        </p:nvSpPr>
        <p:spPr>
          <a:xfrm>
            <a:off x="838200" y="1867188"/>
            <a:ext cx="10515600" cy="4351338"/>
          </a:xfrm>
        </p:spPr>
        <p:txBody>
          <a:bodyPr>
            <a:normAutofit/>
          </a:bodyPr>
          <a:lstStyle/>
          <a:p>
            <a:pPr marL="0" indent="0">
              <a:buNone/>
            </a:pPr>
            <a:r>
              <a:rPr lang="en-US" sz="2600" dirty="0"/>
              <a:t>Want to get involved with PestVets? There are a number of ways to do so:</a:t>
            </a:r>
          </a:p>
          <a:p>
            <a:pPr marL="0" indent="0">
              <a:buNone/>
            </a:pPr>
            <a:endParaRPr lang="en-US" sz="2600" dirty="0"/>
          </a:p>
          <a:p>
            <a:pPr marL="0" indent="0">
              <a:buNone/>
            </a:pPr>
            <a:r>
              <a:rPr lang="en-US" sz="2600" dirty="0"/>
              <a:t>Participate in </a:t>
            </a:r>
            <a:r>
              <a:rPr lang="en-US" sz="2600" dirty="0" err="1"/>
              <a:t>PestVets</a:t>
            </a:r>
            <a:r>
              <a:rPr lang="en-US" sz="2600" dirty="0"/>
              <a:t>! Don’t have to be a Vet!</a:t>
            </a:r>
          </a:p>
          <a:p>
            <a:pPr marL="0" indent="0">
              <a:buNone/>
            </a:pPr>
            <a:endParaRPr lang="en-US" sz="2600" dirty="0"/>
          </a:p>
          <a:p>
            <a:pPr marL="0" indent="0">
              <a:buNone/>
            </a:pPr>
            <a:r>
              <a:rPr lang="en-US" sz="2600" dirty="0"/>
              <a:t>Contact: Jake Plevelich – NPMA</a:t>
            </a:r>
          </a:p>
          <a:p>
            <a:pPr marL="0" indent="0">
              <a:buNone/>
            </a:pPr>
            <a:r>
              <a:rPr lang="en-US" sz="2600" dirty="0">
                <a:hlinkClick r:id="rId3"/>
              </a:rPr>
              <a:t>jplevelich@pestworld.org</a:t>
            </a:r>
            <a:r>
              <a:rPr lang="en-US" sz="2600" dirty="0"/>
              <a:t> 			             			</a:t>
            </a:r>
            <a:endParaRPr lang="en-US" sz="2000" dirty="0"/>
          </a:p>
          <a:p>
            <a:pPr marL="0" indent="0" algn="ctr">
              <a:buNone/>
            </a:pPr>
            <a:r>
              <a:rPr lang="en-US" sz="3200" dirty="0"/>
              <a:t>Honoring All Who Served</a:t>
            </a:r>
          </a:p>
        </p:txBody>
      </p:sp>
      <p:pic>
        <p:nvPicPr>
          <p:cNvPr id="6" name="Picture 5">
            <a:extLst>
              <a:ext uri="{FF2B5EF4-FFF2-40B4-BE49-F238E27FC236}">
                <a16:creationId xmlns:a16="http://schemas.microsoft.com/office/drawing/2014/main" id="{59B87F25-6B15-4AA2-B777-BB4331E79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333" y="5277283"/>
            <a:ext cx="1859667" cy="1580717"/>
          </a:xfrm>
          <a:prstGeom prst="rect">
            <a:avLst/>
          </a:prstGeom>
        </p:spPr>
      </p:pic>
      <p:pic>
        <p:nvPicPr>
          <p:cNvPr id="7" name="Picture 6">
            <a:extLst>
              <a:ext uri="{FF2B5EF4-FFF2-40B4-BE49-F238E27FC236}">
                <a16:creationId xmlns:a16="http://schemas.microsoft.com/office/drawing/2014/main" id="{B525A800-1A6F-43EA-9CB5-3A32F1582D48}"/>
              </a:ext>
            </a:extLst>
          </p:cNvPr>
          <p:cNvPicPr>
            <a:picLocks noChangeAspect="1"/>
          </p:cNvPicPr>
          <p:nvPr/>
        </p:nvPicPr>
        <p:blipFill rotWithShape="1">
          <a:blip r:embed="rId5">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4" name="Picture 3">
            <a:extLst>
              <a:ext uri="{FF2B5EF4-FFF2-40B4-BE49-F238E27FC236}">
                <a16:creationId xmlns:a16="http://schemas.microsoft.com/office/drawing/2014/main" id="{9104701E-A64C-47C2-A420-D29B8CF264A1}"/>
              </a:ext>
            </a:extLst>
          </p:cNvPr>
          <p:cNvPicPr>
            <a:picLocks noChangeAspect="1"/>
          </p:cNvPicPr>
          <p:nvPr/>
        </p:nvPicPr>
        <p:blipFill>
          <a:blip r:embed="rId6"/>
          <a:stretch>
            <a:fillRect/>
          </a:stretch>
        </p:blipFill>
        <p:spPr>
          <a:xfrm>
            <a:off x="101702" y="6145068"/>
            <a:ext cx="1731414" cy="499915"/>
          </a:xfrm>
          <a:prstGeom prst="rect">
            <a:avLst/>
          </a:prstGeom>
        </p:spPr>
      </p:pic>
      <p:pic>
        <p:nvPicPr>
          <p:cNvPr id="8" name="Picture 7">
            <a:extLst>
              <a:ext uri="{FF2B5EF4-FFF2-40B4-BE49-F238E27FC236}">
                <a16:creationId xmlns:a16="http://schemas.microsoft.com/office/drawing/2014/main" id="{D810BDC1-4776-44BA-8219-5BE34FF96183}"/>
              </a:ext>
            </a:extLst>
          </p:cNvPr>
          <p:cNvPicPr>
            <a:picLocks noChangeAspect="1"/>
          </p:cNvPicPr>
          <p:nvPr/>
        </p:nvPicPr>
        <p:blipFill>
          <a:blip r:embed="rId7"/>
          <a:stretch>
            <a:fillRect/>
          </a:stretch>
        </p:blipFill>
        <p:spPr>
          <a:xfrm>
            <a:off x="7990085" y="2392461"/>
            <a:ext cx="4100213" cy="2183049"/>
          </a:xfrm>
          <a:prstGeom prst="rect">
            <a:avLst/>
          </a:prstGeom>
        </p:spPr>
      </p:pic>
    </p:spTree>
    <p:extLst>
      <p:ext uri="{BB962C8B-B14F-4D97-AF65-F5344CB8AC3E}">
        <p14:creationId xmlns:p14="http://schemas.microsoft.com/office/powerpoint/2010/main" val="404773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FC2F-92F4-42E4-8765-BA45FF486DCF}"/>
              </a:ext>
            </a:extLst>
          </p:cNvPr>
          <p:cNvSpPr>
            <a:spLocks noGrp="1"/>
          </p:cNvSpPr>
          <p:nvPr>
            <p:ph type="title"/>
          </p:nvPr>
        </p:nvSpPr>
        <p:spPr/>
        <p:txBody>
          <a:bodyPr>
            <a:normAutofit/>
          </a:bodyPr>
          <a:lstStyle/>
          <a:p>
            <a:r>
              <a:rPr lang="en-US" sz="4800" b="1" dirty="0">
                <a:solidFill>
                  <a:srgbClr val="FF0000"/>
                </a:solidFill>
              </a:rPr>
              <a:t>About PestVets</a:t>
            </a:r>
          </a:p>
        </p:txBody>
      </p:sp>
      <p:sp>
        <p:nvSpPr>
          <p:cNvPr id="3" name="Content Placeholder 2">
            <a:extLst>
              <a:ext uri="{FF2B5EF4-FFF2-40B4-BE49-F238E27FC236}">
                <a16:creationId xmlns:a16="http://schemas.microsoft.com/office/drawing/2014/main" id="{D0A8C7A5-1FD4-444C-A71B-8633D6133D66}"/>
              </a:ext>
            </a:extLst>
          </p:cNvPr>
          <p:cNvSpPr>
            <a:spLocks noGrp="1"/>
          </p:cNvSpPr>
          <p:nvPr>
            <p:ph idx="1"/>
          </p:nvPr>
        </p:nvSpPr>
        <p:spPr>
          <a:xfrm>
            <a:off x="838200" y="1525625"/>
            <a:ext cx="10515600" cy="4734498"/>
          </a:xfrm>
        </p:spPr>
        <p:txBody>
          <a:bodyPr>
            <a:normAutofit/>
          </a:bodyPr>
          <a:lstStyle/>
          <a:p>
            <a:pPr marL="0" indent="0">
              <a:buNone/>
            </a:pPr>
            <a:r>
              <a:rPr lang="en-US" sz="2200" dirty="0"/>
              <a:t>In 2014, members of the National Pest Management Association approached NPMA leadership regarding the creation of a Veteran’s Group in which returning veterans are provided resources about the opportunities available to them in the pest management industry.</a:t>
            </a:r>
          </a:p>
          <a:p>
            <a:pPr marL="0" indent="0">
              <a:buNone/>
            </a:pPr>
            <a:endParaRPr lang="en-US" sz="1200" dirty="0"/>
          </a:p>
          <a:p>
            <a:pPr marL="0" indent="0">
              <a:buNone/>
            </a:pPr>
            <a:r>
              <a:rPr lang="en-US" sz="2400" b="1" dirty="0"/>
              <a:t>PestVets four primary goals:</a:t>
            </a:r>
          </a:p>
          <a:p>
            <a:pPr marL="0" indent="0">
              <a:buNone/>
            </a:pPr>
            <a:endParaRPr lang="en-US" sz="300" dirty="0"/>
          </a:p>
          <a:p>
            <a:pPr marL="514350" indent="-514350">
              <a:buAutoNum type="arabicPeriod"/>
            </a:pPr>
            <a:r>
              <a:rPr lang="en-US" sz="2200" dirty="0"/>
              <a:t>Create Veteran Awareness of Opportunities in the Pest Management Industry</a:t>
            </a:r>
          </a:p>
          <a:p>
            <a:pPr marL="514350" indent="-514350">
              <a:buAutoNum type="arabicPeriod"/>
            </a:pPr>
            <a:r>
              <a:rPr lang="en-US" sz="2200" dirty="0"/>
              <a:t>Provide Guidance to Vets Transitioning with </a:t>
            </a:r>
            <a:r>
              <a:rPr lang="en-US" sz="2200" dirty="0" err="1"/>
              <a:t>PestVets</a:t>
            </a:r>
            <a:r>
              <a:rPr lang="en-US" sz="2200" dirty="0"/>
              <a:t> Mentorship Program</a:t>
            </a:r>
          </a:p>
          <a:p>
            <a:pPr marL="514350" indent="-514350">
              <a:buAutoNum type="arabicPeriod"/>
            </a:pPr>
            <a:r>
              <a:rPr lang="en-US" sz="2200" dirty="0"/>
              <a:t>Service to Active Duty Military &amp; Veterans at </a:t>
            </a:r>
            <a:r>
              <a:rPr lang="en-US" sz="2200" dirty="0" err="1"/>
              <a:t>PestWorld</a:t>
            </a:r>
            <a:r>
              <a:rPr lang="en-US" sz="2200" dirty="0"/>
              <a:t> and NPMA Legislative Day </a:t>
            </a:r>
          </a:p>
          <a:p>
            <a:pPr marL="514350" indent="-514350">
              <a:buAutoNum type="arabicPeriod"/>
            </a:pPr>
            <a:r>
              <a:rPr lang="en-US" sz="2200" dirty="0"/>
              <a:t>Strengthen Our Industry’s Community of Veterans</a:t>
            </a:r>
          </a:p>
          <a:p>
            <a:pPr marL="0" indent="0">
              <a:buNone/>
            </a:pPr>
            <a:endParaRPr lang="en-US" dirty="0"/>
          </a:p>
        </p:txBody>
      </p:sp>
      <p:pic>
        <p:nvPicPr>
          <p:cNvPr id="4" name="Content Placeholder 4">
            <a:extLst>
              <a:ext uri="{FF2B5EF4-FFF2-40B4-BE49-F238E27FC236}">
                <a16:creationId xmlns:a16="http://schemas.microsoft.com/office/drawing/2014/main" id="{47EC3B5D-494E-4CE7-A169-F5B9AB625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895" y="5176369"/>
            <a:ext cx="1870050" cy="1593006"/>
          </a:xfrm>
          <a:prstGeom prst="rect">
            <a:avLst/>
          </a:prstGeom>
        </p:spPr>
      </p:pic>
      <p:pic>
        <p:nvPicPr>
          <p:cNvPr id="5" name="Picture 4">
            <a:extLst>
              <a:ext uri="{FF2B5EF4-FFF2-40B4-BE49-F238E27FC236}">
                <a16:creationId xmlns:a16="http://schemas.microsoft.com/office/drawing/2014/main" id="{968C24F5-0070-4CB4-8C8E-95F6CFA413DC}"/>
              </a:ext>
            </a:extLst>
          </p:cNvPr>
          <p:cNvPicPr>
            <a:picLocks noChangeAspect="1"/>
          </p:cNvPicPr>
          <p:nvPr/>
        </p:nvPicPr>
        <p:blipFill rotWithShape="1">
          <a:blip r:embed="rId3">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6" name="Picture 5">
            <a:extLst>
              <a:ext uri="{FF2B5EF4-FFF2-40B4-BE49-F238E27FC236}">
                <a16:creationId xmlns:a16="http://schemas.microsoft.com/office/drawing/2014/main" id="{38CEDDA1-EC0D-40BC-BFFC-6DD7FEB75A1C}"/>
              </a:ext>
            </a:extLst>
          </p:cNvPr>
          <p:cNvPicPr>
            <a:picLocks noChangeAspect="1"/>
          </p:cNvPicPr>
          <p:nvPr/>
        </p:nvPicPr>
        <p:blipFill>
          <a:blip r:embed="rId4"/>
          <a:stretch>
            <a:fillRect/>
          </a:stretch>
        </p:blipFill>
        <p:spPr>
          <a:xfrm>
            <a:off x="0" y="6358085"/>
            <a:ext cx="1731414" cy="499915"/>
          </a:xfrm>
          <a:prstGeom prst="rect">
            <a:avLst/>
          </a:prstGeom>
        </p:spPr>
      </p:pic>
    </p:spTree>
    <p:extLst>
      <p:ext uri="{BB962C8B-B14F-4D97-AF65-F5344CB8AC3E}">
        <p14:creationId xmlns:p14="http://schemas.microsoft.com/office/powerpoint/2010/main" val="626557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9B70-D543-496E-B072-5E2B6018A122}"/>
              </a:ext>
            </a:extLst>
          </p:cNvPr>
          <p:cNvSpPr>
            <a:spLocks noGrp="1"/>
          </p:cNvSpPr>
          <p:nvPr>
            <p:ph type="title"/>
          </p:nvPr>
        </p:nvSpPr>
        <p:spPr/>
        <p:txBody>
          <a:bodyPr>
            <a:normAutofit/>
          </a:bodyPr>
          <a:lstStyle/>
          <a:p>
            <a:r>
              <a:rPr lang="en-US" sz="4800" b="1" dirty="0">
                <a:solidFill>
                  <a:srgbClr val="FF0000"/>
                </a:solidFill>
              </a:rPr>
              <a:t>Mission</a:t>
            </a:r>
          </a:p>
        </p:txBody>
      </p:sp>
      <p:pic>
        <p:nvPicPr>
          <p:cNvPr id="5" name="Content Placeholder 4">
            <a:extLst>
              <a:ext uri="{FF2B5EF4-FFF2-40B4-BE49-F238E27FC236}">
                <a16:creationId xmlns:a16="http://schemas.microsoft.com/office/drawing/2014/main" id="{CB25E60B-480B-40CF-A5FC-9CFC4BFFFB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71895" y="5176369"/>
            <a:ext cx="1870050" cy="1593006"/>
          </a:xfrm>
        </p:spPr>
      </p:pic>
      <p:sp>
        <p:nvSpPr>
          <p:cNvPr id="6" name="Content Placeholder 2">
            <a:extLst>
              <a:ext uri="{FF2B5EF4-FFF2-40B4-BE49-F238E27FC236}">
                <a16:creationId xmlns:a16="http://schemas.microsoft.com/office/drawing/2014/main" id="{1CE1C69E-7822-4896-8A93-F344609EE07E}"/>
              </a:ext>
            </a:extLst>
          </p:cNvPr>
          <p:cNvSpPr txBox="1">
            <a:spLocks/>
          </p:cNvSpPr>
          <p:nvPr/>
        </p:nvSpPr>
        <p:spPr>
          <a:xfrm>
            <a:off x="838200" y="1463881"/>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400" dirty="0"/>
          </a:p>
          <a:p>
            <a:pPr marL="0" indent="0">
              <a:spcBef>
                <a:spcPts val="0"/>
              </a:spcBef>
              <a:buNone/>
            </a:pPr>
            <a:endParaRPr lang="en-US" sz="2400" dirty="0"/>
          </a:p>
          <a:p>
            <a:pPr marL="0" indent="0">
              <a:spcBef>
                <a:spcPts val="0"/>
              </a:spcBef>
              <a:buNone/>
            </a:pPr>
            <a:r>
              <a:rPr lang="en-US" sz="2400" b="1" dirty="0"/>
              <a:t>NPMA</a:t>
            </a:r>
            <a:r>
              <a:rPr lang="en-US" sz="2400" dirty="0"/>
              <a:t> is committed to engaging veterans in their successful transition to a productive and rewarding career in the pest management industry. </a:t>
            </a:r>
          </a:p>
          <a:p>
            <a:pPr marL="0" indent="0">
              <a:spcBef>
                <a:spcPts val="0"/>
              </a:spcBef>
              <a:buNone/>
            </a:pPr>
            <a:endParaRPr lang="en-US" sz="2400" dirty="0"/>
          </a:p>
          <a:p>
            <a:pPr marL="0" indent="0">
              <a:spcBef>
                <a:spcPts val="0"/>
              </a:spcBef>
              <a:buNone/>
            </a:pPr>
            <a:r>
              <a:rPr lang="en-US" sz="2400" dirty="0"/>
              <a:t>To that end, PestVets actively promotes the recruitment of veterans to member companies and supports those recruitment efforts through various education and training opportunities.</a:t>
            </a:r>
          </a:p>
          <a:p>
            <a:pPr marL="0" indent="0">
              <a:spcBef>
                <a:spcPts val="0"/>
              </a:spcBef>
              <a:buNone/>
            </a:pPr>
            <a:endParaRPr lang="en-US" sz="2400" dirty="0"/>
          </a:p>
          <a:p>
            <a:pPr marL="0" indent="0">
              <a:spcBef>
                <a:spcPts val="0"/>
              </a:spcBef>
              <a:buNone/>
            </a:pPr>
            <a:r>
              <a:rPr lang="en-US" sz="2400" b="1" dirty="0"/>
              <a:t>Mission Statement: </a:t>
            </a:r>
            <a:r>
              <a:rPr lang="en-US" sz="2400" dirty="0"/>
              <a:t>To promote and support active and former service members within our industry while recruiting future veterans. </a:t>
            </a:r>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1600" b="1" dirty="0"/>
          </a:p>
          <a:p>
            <a:pPr marL="0" indent="0">
              <a:spcBef>
                <a:spcPts val="0"/>
              </a:spcBef>
              <a:buNone/>
            </a:pPr>
            <a:endParaRPr lang="en-US" sz="1600" b="1" dirty="0"/>
          </a:p>
          <a:p>
            <a:pPr marL="0" indent="0">
              <a:spcBef>
                <a:spcPts val="0"/>
              </a:spcBef>
              <a:buNone/>
            </a:pPr>
            <a:r>
              <a:rPr lang="en-US" sz="1600" b="1" dirty="0"/>
              <a:t>PestVets</a:t>
            </a:r>
            <a:r>
              <a:rPr lang="en-US" sz="1600" dirty="0"/>
              <a:t> is sponsored by FMC. Through their generous support, PestVets has </a:t>
            </a:r>
          </a:p>
          <a:p>
            <a:pPr marL="0" indent="0">
              <a:spcBef>
                <a:spcPts val="0"/>
              </a:spcBef>
              <a:buNone/>
            </a:pPr>
            <a:r>
              <a:rPr lang="en-US" sz="1600" dirty="0"/>
              <a:t>already facilitated over many job opportunities for veterans across the country.</a:t>
            </a:r>
          </a:p>
          <a:p>
            <a:pPr marL="0" indent="0">
              <a:buNone/>
            </a:pPr>
            <a:endParaRPr lang="en-US" dirty="0"/>
          </a:p>
        </p:txBody>
      </p:sp>
      <p:pic>
        <p:nvPicPr>
          <p:cNvPr id="7" name="Picture 6">
            <a:extLst>
              <a:ext uri="{FF2B5EF4-FFF2-40B4-BE49-F238E27FC236}">
                <a16:creationId xmlns:a16="http://schemas.microsoft.com/office/drawing/2014/main" id="{A16DB0EC-CC46-46C6-A6CC-9B0AC816AC14}"/>
              </a:ext>
            </a:extLst>
          </p:cNvPr>
          <p:cNvPicPr>
            <a:picLocks noChangeAspect="1"/>
          </p:cNvPicPr>
          <p:nvPr/>
        </p:nvPicPr>
        <p:blipFill rotWithShape="1">
          <a:blip r:embed="rId3">
            <a:extLst>
              <a:ext uri="{28A0092B-C50C-407E-A947-70E740481C1C}">
                <a14:useLocalDpi xmlns:a14="http://schemas.microsoft.com/office/drawing/2010/main" val="0"/>
              </a:ext>
            </a:extLst>
          </a:blip>
          <a:srcRect b="41263"/>
          <a:stretch/>
        </p:blipFill>
        <p:spPr>
          <a:xfrm>
            <a:off x="5222693" y="6406760"/>
            <a:ext cx="1344361" cy="362615"/>
          </a:xfrm>
          <a:prstGeom prst="rect">
            <a:avLst/>
          </a:prstGeom>
        </p:spPr>
      </p:pic>
      <p:pic>
        <p:nvPicPr>
          <p:cNvPr id="3" name="Picture 2">
            <a:extLst>
              <a:ext uri="{FF2B5EF4-FFF2-40B4-BE49-F238E27FC236}">
                <a16:creationId xmlns:a16="http://schemas.microsoft.com/office/drawing/2014/main" id="{7B176250-4CDB-4A23-8FBB-035248A69AD9}"/>
              </a:ext>
            </a:extLst>
          </p:cNvPr>
          <p:cNvPicPr>
            <a:picLocks noChangeAspect="1"/>
          </p:cNvPicPr>
          <p:nvPr/>
        </p:nvPicPr>
        <p:blipFill>
          <a:blip r:embed="rId4"/>
          <a:stretch>
            <a:fillRect/>
          </a:stretch>
        </p:blipFill>
        <p:spPr>
          <a:xfrm>
            <a:off x="0" y="6358085"/>
            <a:ext cx="1731414" cy="499915"/>
          </a:xfrm>
          <a:prstGeom prst="rect">
            <a:avLst/>
          </a:prstGeom>
        </p:spPr>
      </p:pic>
    </p:spTree>
    <p:extLst>
      <p:ext uri="{BB962C8B-B14F-4D97-AF65-F5344CB8AC3E}">
        <p14:creationId xmlns:p14="http://schemas.microsoft.com/office/powerpoint/2010/main" val="2601286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AFCA-9E85-418B-9432-FCE7DF03779D}"/>
              </a:ext>
            </a:extLst>
          </p:cNvPr>
          <p:cNvSpPr>
            <a:spLocks noGrp="1"/>
          </p:cNvSpPr>
          <p:nvPr>
            <p:ph type="title"/>
          </p:nvPr>
        </p:nvSpPr>
        <p:spPr/>
        <p:txBody>
          <a:bodyPr>
            <a:normAutofit/>
          </a:bodyPr>
          <a:lstStyle/>
          <a:p>
            <a:r>
              <a:rPr lang="en-US" sz="4800" b="1" dirty="0">
                <a:solidFill>
                  <a:srgbClr val="FF0000"/>
                </a:solidFill>
              </a:rPr>
              <a:t>Reasons to Hire Vets</a:t>
            </a:r>
          </a:p>
        </p:txBody>
      </p:sp>
      <p:sp>
        <p:nvSpPr>
          <p:cNvPr id="3" name="Content Placeholder 2">
            <a:extLst>
              <a:ext uri="{FF2B5EF4-FFF2-40B4-BE49-F238E27FC236}">
                <a16:creationId xmlns:a16="http://schemas.microsoft.com/office/drawing/2014/main" id="{E9BC5ECC-4A8B-46A7-A1AC-4F2844D19624}"/>
              </a:ext>
            </a:extLst>
          </p:cNvPr>
          <p:cNvSpPr>
            <a:spLocks noGrp="1"/>
          </p:cNvSpPr>
          <p:nvPr>
            <p:ph idx="1"/>
          </p:nvPr>
        </p:nvSpPr>
        <p:spPr/>
        <p:txBody>
          <a:bodyPr>
            <a:normAutofit/>
          </a:bodyPr>
          <a:lstStyle/>
          <a:p>
            <a:pPr marL="514350" indent="-514350">
              <a:buAutoNum type="arabicPeriod"/>
            </a:pPr>
            <a:r>
              <a:rPr lang="en-US" sz="2200" b="1" dirty="0"/>
              <a:t>Accelerated learning curve: </a:t>
            </a:r>
            <a:r>
              <a:rPr lang="en-US" sz="2200" dirty="0"/>
              <a:t>Veterans have the proven ability to learn new skills and concepts.</a:t>
            </a:r>
          </a:p>
          <a:p>
            <a:pPr marL="514350" indent="-514350">
              <a:buAutoNum type="arabicPeriod"/>
            </a:pPr>
            <a:r>
              <a:rPr lang="en-US" sz="2200" b="1" dirty="0"/>
              <a:t>Leadership: </a:t>
            </a:r>
            <a:r>
              <a:rPr lang="en-US" sz="2200" dirty="0"/>
              <a:t>The military trains people to lead by example as well as through direction, delegation, motivation, and inspiration.</a:t>
            </a:r>
          </a:p>
          <a:p>
            <a:pPr marL="514350" indent="-514350">
              <a:buAutoNum type="arabicPeriod"/>
            </a:pPr>
            <a:r>
              <a:rPr lang="en-US" sz="2200" b="1" dirty="0"/>
              <a:t>Teamwork: </a:t>
            </a:r>
            <a:r>
              <a:rPr lang="en-US" sz="2200" dirty="0"/>
              <a:t>Military duties involve a blend of individual and group productivity.</a:t>
            </a:r>
          </a:p>
          <a:p>
            <a:pPr marL="514350" indent="-514350">
              <a:buAutoNum type="arabicPeriod"/>
            </a:pPr>
            <a:r>
              <a:rPr lang="en-US" sz="2200" b="1" dirty="0"/>
              <a:t>Diversity and inclusion in action: </a:t>
            </a:r>
            <a:r>
              <a:rPr lang="en-US" sz="2200" dirty="0"/>
              <a:t>Veterans have learned to work side by side with individuals regardless of diverse race, gender, geographic origin, ethnic background, religion, and economic status as well as mental, physical, and attitudinal capabilities. </a:t>
            </a:r>
          </a:p>
          <a:p>
            <a:pPr marL="514350" indent="-514350">
              <a:buAutoNum type="arabicPeriod"/>
            </a:pPr>
            <a:r>
              <a:rPr lang="en-US" sz="2200" b="1" dirty="0"/>
              <a:t>Respect for procedures: </a:t>
            </a:r>
            <a:r>
              <a:rPr lang="en-US" sz="2200" dirty="0"/>
              <a:t>Veterans have gained a unique perspective on the value of accountability.</a:t>
            </a:r>
          </a:p>
          <a:p>
            <a:pPr marL="514350" indent="-514350">
              <a:buAutoNum type="arabicPeriod"/>
            </a:pPr>
            <a:r>
              <a:rPr lang="en-US" sz="2200" b="1" dirty="0"/>
              <a:t>Integrity: </a:t>
            </a:r>
            <a:r>
              <a:rPr lang="en-US" sz="2200" dirty="0"/>
              <a:t>Veterans know what it means to do “an honest day’s work”.</a:t>
            </a:r>
          </a:p>
        </p:txBody>
      </p:sp>
      <p:pic>
        <p:nvPicPr>
          <p:cNvPr id="4" name="Content Placeholder 4">
            <a:extLst>
              <a:ext uri="{FF2B5EF4-FFF2-40B4-BE49-F238E27FC236}">
                <a16:creationId xmlns:a16="http://schemas.microsoft.com/office/drawing/2014/main" id="{337E787F-ECA5-4A96-A739-62D73E340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895" y="5176369"/>
            <a:ext cx="1870050" cy="1593006"/>
          </a:xfrm>
          <a:prstGeom prst="rect">
            <a:avLst/>
          </a:prstGeom>
        </p:spPr>
      </p:pic>
      <p:pic>
        <p:nvPicPr>
          <p:cNvPr id="5" name="Picture 4">
            <a:extLst>
              <a:ext uri="{FF2B5EF4-FFF2-40B4-BE49-F238E27FC236}">
                <a16:creationId xmlns:a16="http://schemas.microsoft.com/office/drawing/2014/main" id="{B06FA013-6AE1-44F1-8C22-DBE1E04AEECA}"/>
              </a:ext>
            </a:extLst>
          </p:cNvPr>
          <p:cNvPicPr>
            <a:picLocks noChangeAspect="1"/>
          </p:cNvPicPr>
          <p:nvPr/>
        </p:nvPicPr>
        <p:blipFill rotWithShape="1">
          <a:blip r:embed="rId3">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6" name="Picture 5">
            <a:extLst>
              <a:ext uri="{FF2B5EF4-FFF2-40B4-BE49-F238E27FC236}">
                <a16:creationId xmlns:a16="http://schemas.microsoft.com/office/drawing/2014/main" id="{442C8A7D-54B8-4654-9375-1842B1FB3892}"/>
              </a:ext>
            </a:extLst>
          </p:cNvPr>
          <p:cNvPicPr>
            <a:picLocks noChangeAspect="1"/>
          </p:cNvPicPr>
          <p:nvPr/>
        </p:nvPicPr>
        <p:blipFill>
          <a:blip r:embed="rId4"/>
          <a:stretch>
            <a:fillRect/>
          </a:stretch>
        </p:blipFill>
        <p:spPr>
          <a:xfrm>
            <a:off x="150055" y="6285705"/>
            <a:ext cx="1731414" cy="499915"/>
          </a:xfrm>
          <a:prstGeom prst="rect">
            <a:avLst/>
          </a:prstGeom>
        </p:spPr>
      </p:pic>
    </p:spTree>
    <p:extLst>
      <p:ext uri="{BB962C8B-B14F-4D97-AF65-F5344CB8AC3E}">
        <p14:creationId xmlns:p14="http://schemas.microsoft.com/office/powerpoint/2010/main" val="174163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AFCA-9E85-418B-9432-FCE7DF03779D}"/>
              </a:ext>
            </a:extLst>
          </p:cNvPr>
          <p:cNvSpPr>
            <a:spLocks noGrp="1"/>
          </p:cNvSpPr>
          <p:nvPr>
            <p:ph type="title"/>
          </p:nvPr>
        </p:nvSpPr>
        <p:spPr/>
        <p:txBody>
          <a:bodyPr>
            <a:normAutofit fontScale="90000"/>
          </a:bodyPr>
          <a:lstStyle/>
          <a:p>
            <a:r>
              <a:rPr lang="en-US" sz="4800" b="1" dirty="0">
                <a:solidFill>
                  <a:srgbClr val="FF0000"/>
                </a:solidFill>
              </a:rPr>
              <a:t>Work Opportunity Tax Credit (WOTC) – Hire a Veteran for your Pest Management Company</a:t>
            </a:r>
          </a:p>
        </p:txBody>
      </p:sp>
      <p:sp>
        <p:nvSpPr>
          <p:cNvPr id="3" name="Content Placeholder 2">
            <a:extLst>
              <a:ext uri="{FF2B5EF4-FFF2-40B4-BE49-F238E27FC236}">
                <a16:creationId xmlns:a16="http://schemas.microsoft.com/office/drawing/2014/main" id="{E9BC5ECC-4A8B-46A7-A1AC-4F2844D19624}"/>
              </a:ext>
            </a:extLst>
          </p:cNvPr>
          <p:cNvSpPr>
            <a:spLocks noGrp="1"/>
          </p:cNvSpPr>
          <p:nvPr>
            <p:ph idx="1"/>
          </p:nvPr>
        </p:nvSpPr>
        <p:spPr/>
        <p:txBody>
          <a:bodyPr>
            <a:normAutofit/>
          </a:bodyPr>
          <a:lstStyle/>
          <a:p>
            <a:r>
              <a:rPr lang="en-US" sz="2200" dirty="0"/>
              <a:t>The Work Opportunity Tax Credit (WOTC) is a Federal tax credit available to employers for hiring individuals from certain target groups, including Veterans, who have consistently faced significant barriers to employment. In this case, hiring a Veteran will have a lower after-tax cost compared to hiring a non-WOTC eligible employee. </a:t>
            </a:r>
          </a:p>
          <a:p>
            <a:r>
              <a:rPr lang="en-US" sz="2200" dirty="0"/>
              <a:t>Renewed by Congress in December of 2019</a:t>
            </a:r>
          </a:p>
          <a:p>
            <a:r>
              <a:rPr lang="en-US" sz="2200" dirty="0"/>
              <a:t>Average of $2,400 credit claimed per hire</a:t>
            </a:r>
          </a:p>
          <a:p>
            <a:r>
              <a:rPr lang="en-US" sz="2200" dirty="0"/>
              <a:t>Contact </a:t>
            </a:r>
            <a:r>
              <a:rPr lang="en-US" sz="2200" dirty="0">
                <a:hlinkClick r:id="rId2"/>
              </a:rPr>
              <a:t>jplevelich@pestworld.org</a:t>
            </a:r>
            <a:r>
              <a:rPr lang="en-US" sz="2200" dirty="0"/>
              <a:t> or visit </a:t>
            </a:r>
            <a:r>
              <a:rPr lang="en-US" sz="2200" dirty="0">
                <a:hlinkClick r:id="rId3" action="ppaction://hlinkfile"/>
              </a:rPr>
              <a:t>Pestvets.org </a:t>
            </a:r>
            <a:r>
              <a:rPr lang="en-US" sz="2200" dirty="0"/>
              <a:t>to learn more</a:t>
            </a:r>
          </a:p>
        </p:txBody>
      </p:sp>
      <p:pic>
        <p:nvPicPr>
          <p:cNvPr id="4" name="Content Placeholder 4">
            <a:extLst>
              <a:ext uri="{FF2B5EF4-FFF2-40B4-BE49-F238E27FC236}">
                <a16:creationId xmlns:a16="http://schemas.microsoft.com/office/drawing/2014/main" id="{337E787F-ECA5-4A96-A739-62D73E340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1895" y="5176369"/>
            <a:ext cx="1870050" cy="1593006"/>
          </a:xfrm>
          <a:prstGeom prst="rect">
            <a:avLst/>
          </a:prstGeom>
        </p:spPr>
      </p:pic>
      <p:pic>
        <p:nvPicPr>
          <p:cNvPr id="5" name="Picture 4">
            <a:extLst>
              <a:ext uri="{FF2B5EF4-FFF2-40B4-BE49-F238E27FC236}">
                <a16:creationId xmlns:a16="http://schemas.microsoft.com/office/drawing/2014/main" id="{B06FA013-6AE1-44F1-8C22-DBE1E04AEECA}"/>
              </a:ext>
            </a:extLst>
          </p:cNvPr>
          <p:cNvPicPr>
            <a:picLocks noChangeAspect="1"/>
          </p:cNvPicPr>
          <p:nvPr/>
        </p:nvPicPr>
        <p:blipFill rotWithShape="1">
          <a:blip r:embed="rId5">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6" name="Picture 5">
            <a:extLst>
              <a:ext uri="{FF2B5EF4-FFF2-40B4-BE49-F238E27FC236}">
                <a16:creationId xmlns:a16="http://schemas.microsoft.com/office/drawing/2014/main" id="{442C8A7D-54B8-4654-9375-1842B1FB3892}"/>
              </a:ext>
            </a:extLst>
          </p:cNvPr>
          <p:cNvPicPr>
            <a:picLocks noChangeAspect="1"/>
          </p:cNvPicPr>
          <p:nvPr/>
        </p:nvPicPr>
        <p:blipFill>
          <a:blip r:embed="rId6"/>
          <a:stretch>
            <a:fillRect/>
          </a:stretch>
        </p:blipFill>
        <p:spPr>
          <a:xfrm>
            <a:off x="150055" y="6285705"/>
            <a:ext cx="1731414" cy="499915"/>
          </a:xfrm>
          <a:prstGeom prst="rect">
            <a:avLst/>
          </a:prstGeom>
        </p:spPr>
      </p:pic>
    </p:spTree>
    <p:extLst>
      <p:ext uri="{BB962C8B-B14F-4D97-AF65-F5344CB8AC3E}">
        <p14:creationId xmlns:p14="http://schemas.microsoft.com/office/powerpoint/2010/main" val="211408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FC2F-92F4-42E4-8765-BA45FF486DCF}"/>
              </a:ext>
            </a:extLst>
          </p:cNvPr>
          <p:cNvSpPr>
            <a:spLocks noGrp="1"/>
          </p:cNvSpPr>
          <p:nvPr>
            <p:ph type="title"/>
          </p:nvPr>
        </p:nvSpPr>
        <p:spPr>
          <a:xfrm>
            <a:off x="160709" y="-94437"/>
            <a:ext cx="11353800" cy="1325563"/>
          </a:xfrm>
        </p:spPr>
        <p:txBody>
          <a:bodyPr>
            <a:normAutofit fontScale="90000"/>
          </a:bodyPr>
          <a:lstStyle/>
          <a:p>
            <a:br>
              <a:rPr lang="en-US" sz="4800" b="1" dirty="0">
                <a:solidFill>
                  <a:srgbClr val="FF0000"/>
                </a:solidFill>
              </a:rPr>
            </a:br>
            <a:br>
              <a:rPr lang="en-US" sz="4800" b="1" dirty="0">
                <a:solidFill>
                  <a:srgbClr val="FF0000"/>
                </a:solidFill>
              </a:rPr>
            </a:br>
            <a:br>
              <a:rPr lang="en-US" sz="4800" b="1" dirty="0">
                <a:solidFill>
                  <a:srgbClr val="FF0000"/>
                </a:solidFill>
              </a:rPr>
            </a:br>
            <a:r>
              <a:rPr lang="en-US" sz="4800" b="1" dirty="0">
                <a:solidFill>
                  <a:srgbClr val="FF0000"/>
                </a:solidFill>
              </a:rPr>
              <a:t>Goal # 1 - Create Veteran Awareness of Opportunities in the Pest Management Industry</a:t>
            </a:r>
            <a:br>
              <a:rPr lang="en-US" sz="4800" dirty="0"/>
            </a:br>
            <a:endParaRPr lang="en-US" sz="4800" b="1" dirty="0">
              <a:solidFill>
                <a:srgbClr val="FF0000"/>
              </a:solidFill>
            </a:endParaRPr>
          </a:p>
        </p:txBody>
      </p:sp>
      <p:sp>
        <p:nvSpPr>
          <p:cNvPr id="3" name="Content Placeholder 2">
            <a:extLst>
              <a:ext uri="{FF2B5EF4-FFF2-40B4-BE49-F238E27FC236}">
                <a16:creationId xmlns:a16="http://schemas.microsoft.com/office/drawing/2014/main" id="{D0A8C7A5-1FD4-444C-A71B-8633D6133D66}"/>
              </a:ext>
            </a:extLst>
          </p:cNvPr>
          <p:cNvSpPr>
            <a:spLocks noGrp="1"/>
          </p:cNvSpPr>
          <p:nvPr>
            <p:ph idx="1"/>
          </p:nvPr>
        </p:nvSpPr>
        <p:spPr>
          <a:xfrm>
            <a:off x="838200" y="1769785"/>
            <a:ext cx="5257800" cy="4734498"/>
          </a:xfrm>
        </p:spPr>
        <p:txBody>
          <a:bodyPr>
            <a:normAutofit/>
          </a:bodyPr>
          <a:lstStyle/>
          <a:p>
            <a:pPr>
              <a:buFontTx/>
              <a:buChar char="-"/>
            </a:pPr>
            <a:r>
              <a:rPr lang="en-US" dirty="0"/>
              <a:t>Pestvets.org </a:t>
            </a:r>
          </a:p>
          <a:p>
            <a:pPr>
              <a:buFontTx/>
              <a:buChar char="-"/>
            </a:pPr>
            <a:r>
              <a:rPr lang="en-US" dirty="0" err="1"/>
              <a:t>PestVets</a:t>
            </a:r>
            <a:r>
              <a:rPr lang="en-US" dirty="0"/>
              <a:t> Council advocating for hiring Veterans through national, state, and local associations.</a:t>
            </a:r>
          </a:p>
          <a:p>
            <a:pPr>
              <a:buFontTx/>
              <a:buChar char="-"/>
            </a:pPr>
            <a:r>
              <a:rPr lang="en-US" dirty="0"/>
              <a:t>Educating members of the pest control industry about benefits of hiring Veterans (ex. WOTC Tax Credit, Excellent Employees, etc.)</a:t>
            </a:r>
          </a:p>
          <a:p>
            <a:pPr>
              <a:buFontTx/>
              <a:buChar char="-"/>
            </a:pPr>
            <a:r>
              <a:rPr lang="en-US" dirty="0"/>
              <a:t>Creating State Chapters or “State </a:t>
            </a:r>
            <a:r>
              <a:rPr lang="en-US" dirty="0" err="1"/>
              <a:t>PestVets</a:t>
            </a:r>
            <a:r>
              <a:rPr lang="en-US" dirty="0"/>
              <a:t> Units” to raise awareness</a:t>
            </a:r>
          </a:p>
        </p:txBody>
      </p:sp>
      <p:pic>
        <p:nvPicPr>
          <p:cNvPr id="5" name="Picture 4">
            <a:extLst>
              <a:ext uri="{FF2B5EF4-FFF2-40B4-BE49-F238E27FC236}">
                <a16:creationId xmlns:a16="http://schemas.microsoft.com/office/drawing/2014/main" id="{968C24F5-0070-4CB4-8C8E-95F6CFA413DC}"/>
              </a:ext>
            </a:extLst>
          </p:cNvPr>
          <p:cNvPicPr>
            <a:picLocks noChangeAspect="1"/>
          </p:cNvPicPr>
          <p:nvPr/>
        </p:nvPicPr>
        <p:blipFill rotWithShape="1">
          <a:blip r:embed="rId2">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6" name="Picture 5">
            <a:extLst>
              <a:ext uri="{FF2B5EF4-FFF2-40B4-BE49-F238E27FC236}">
                <a16:creationId xmlns:a16="http://schemas.microsoft.com/office/drawing/2014/main" id="{38CEDDA1-EC0D-40BC-BFFC-6DD7FEB75A1C}"/>
              </a:ext>
            </a:extLst>
          </p:cNvPr>
          <p:cNvPicPr>
            <a:picLocks noChangeAspect="1"/>
          </p:cNvPicPr>
          <p:nvPr/>
        </p:nvPicPr>
        <p:blipFill>
          <a:blip r:embed="rId3"/>
          <a:stretch>
            <a:fillRect/>
          </a:stretch>
        </p:blipFill>
        <p:spPr>
          <a:xfrm>
            <a:off x="0" y="6358085"/>
            <a:ext cx="1731414" cy="499915"/>
          </a:xfrm>
          <a:prstGeom prst="rect">
            <a:avLst/>
          </a:prstGeom>
        </p:spPr>
      </p:pic>
      <p:pic>
        <p:nvPicPr>
          <p:cNvPr id="8" name="Picture 7">
            <a:extLst>
              <a:ext uri="{FF2B5EF4-FFF2-40B4-BE49-F238E27FC236}">
                <a16:creationId xmlns:a16="http://schemas.microsoft.com/office/drawing/2014/main" id="{793BD9E7-E960-4AFD-BEEC-4646DEB7F092}"/>
              </a:ext>
            </a:extLst>
          </p:cNvPr>
          <p:cNvPicPr>
            <a:picLocks noChangeAspect="1"/>
          </p:cNvPicPr>
          <p:nvPr/>
        </p:nvPicPr>
        <p:blipFill>
          <a:blip r:embed="rId4"/>
          <a:stretch>
            <a:fillRect/>
          </a:stretch>
        </p:blipFill>
        <p:spPr>
          <a:xfrm>
            <a:off x="7520643" y="1732845"/>
            <a:ext cx="4216400" cy="4984126"/>
          </a:xfrm>
          <a:prstGeom prst="rect">
            <a:avLst/>
          </a:prstGeom>
        </p:spPr>
      </p:pic>
    </p:spTree>
    <p:extLst>
      <p:ext uri="{BB962C8B-B14F-4D97-AF65-F5344CB8AC3E}">
        <p14:creationId xmlns:p14="http://schemas.microsoft.com/office/powerpoint/2010/main" val="1179338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FC2F-92F4-42E4-8765-BA45FF486DCF}"/>
              </a:ext>
            </a:extLst>
          </p:cNvPr>
          <p:cNvSpPr>
            <a:spLocks noGrp="1"/>
          </p:cNvSpPr>
          <p:nvPr>
            <p:ph type="title"/>
          </p:nvPr>
        </p:nvSpPr>
        <p:spPr/>
        <p:txBody>
          <a:bodyPr>
            <a:normAutofit fontScale="90000"/>
          </a:bodyPr>
          <a:lstStyle/>
          <a:p>
            <a:r>
              <a:rPr lang="en-US" sz="4800" b="1" dirty="0">
                <a:solidFill>
                  <a:srgbClr val="FF0000"/>
                </a:solidFill>
              </a:rPr>
              <a:t>Goal # 2 - Provide Guidance to Vets Transitioning with </a:t>
            </a:r>
            <a:r>
              <a:rPr lang="en-US" sz="4800" b="1" dirty="0" err="1">
                <a:solidFill>
                  <a:srgbClr val="FF0000"/>
                </a:solidFill>
              </a:rPr>
              <a:t>PestVets</a:t>
            </a:r>
            <a:r>
              <a:rPr lang="en-US" sz="4800" b="1" dirty="0">
                <a:solidFill>
                  <a:srgbClr val="FF0000"/>
                </a:solidFill>
              </a:rPr>
              <a:t> Mentorship Program</a:t>
            </a:r>
          </a:p>
        </p:txBody>
      </p:sp>
      <p:pic>
        <p:nvPicPr>
          <p:cNvPr id="4" name="Content Placeholder 4">
            <a:extLst>
              <a:ext uri="{FF2B5EF4-FFF2-40B4-BE49-F238E27FC236}">
                <a16:creationId xmlns:a16="http://schemas.microsoft.com/office/drawing/2014/main" id="{47EC3B5D-494E-4CE7-A169-F5B9AB625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895" y="5176369"/>
            <a:ext cx="1870050" cy="1593006"/>
          </a:xfrm>
          <a:prstGeom prst="rect">
            <a:avLst/>
          </a:prstGeom>
        </p:spPr>
      </p:pic>
      <p:pic>
        <p:nvPicPr>
          <p:cNvPr id="5" name="Picture 4">
            <a:extLst>
              <a:ext uri="{FF2B5EF4-FFF2-40B4-BE49-F238E27FC236}">
                <a16:creationId xmlns:a16="http://schemas.microsoft.com/office/drawing/2014/main" id="{968C24F5-0070-4CB4-8C8E-95F6CFA413DC}"/>
              </a:ext>
            </a:extLst>
          </p:cNvPr>
          <p:cNvPicPr>
            <a:picLocks noChangeAspect="1"/>
          </p:cNvPicPr>
          <p:nvPr/>
        </p:nvPicPr>
        <p:blipFill rotWithShape="1">
          <a:blip r:embed="rId3">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6" name="Picture 5">
            <a:extLst>
              <a:ext uri="{FF2B5EF4-FFF2-40B4-BE49-F238E27FC236}">
                <a16:creationId xmlns:a16="http://schemas.microsoft.com/office/drawing/2014/main" id="{38CEDDA1-EC0D-40BC-BFFC-6DD7FEB75A1C}"/>
              </a:ext>
            </a:extLst>
          </p:cNvPr>
          <p:cNvPicPr>
            <a:picLocks noChangeAspect="1"/>
          </p:cNvPicPr>
          <p:nvPr/>
        </p:nvPicPr>
        <p:blipFill>
          <a:blip r:embed="rId4"/>
          <a:stretch>
            <a:fillRect/>
          </a:stretch>
        </p:blipFill>
        <p:spPr>
          <a:xfrm>
            <a:off x="0" y="6358085"/>
            <a:ext cx="1731414" cy="499915"/>
          </a:xfrm>
          <a:prstGeom prst="rect">
            <a:avLst/>
          </a:prstGeom>
        </p:spPr>
      </p:pic>
      <p:sp>
        <p:nvSpPr>
          <p:cNvPr id="7" name="Rectangle 1">
            <a:extLst>
              <a:ext uri="{FF2B5EF4-FFF2-40B4-BE49-F238E27FC236}">
                <a16:creationId xmlns:a16="http://schemas.microsoft.com/office/drawing/2014/main" id="{F17824B9-99BF-4E5E-8020-CF551D1F24B6}"/>
              </a:ext>
            </a:extLst>
          </p:cNvPr>
          <p:cNvSpPr>
            <a:spLocks noChangeArrowheads="1"/>
          </p:cNvSpPr>
          <p:nvPr/>
        </p:nvSpPr>
        <p:spPr bwMode="auto">
          <a:xfrm>
            <a:off x="626163" y="1798409"/>
            <a:ext cx="3270767" cy="377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333333"/>
                </a:solidFill>
                <a:effectLst/>
                <a:latin typeface="Helvetica Neue"/>
              </a:rPr>
              <a:t>  </a:t>
            </a:r>
            <a:r>
              <a:rPr kumimoji="0" lang="en-US" altLang="en-US" sz="19100" b="0" i="0" u="none" strike="noStrike" cap="none" normalizeH="0" baseline="0" dirty="0">
                <a:ln>
                  <a:noFill/>
                </a:ln>
                <a:solidFill>
                  <a:srgbClr val="333333"/>
                </a:solidFill>
                <a:effectLst/>
                <a:latin typeface="Helvetica Neue"/>
              </a:rPr>
              <a:t>    </a:t>
            </a:r>
            <a:endParaRPr kumimoji="0" lang="en-US" altLang="en-US" sz="2200" b="0" i="0" u="none" strike="noStrike" cap="none" normalizeH="0" baseline="0" dirty="0">
              <a:ln>
                <a:noFill/>
              </a:ln>
              <a:solidFill>
                <a:srgbClr val="333333"/>
              </a:solidFill>
              <a:effectLst/>
              <a:latin typeface="Helvetica Neue"/>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mn-lt"/>
              </a:rPr>
              <a:t>David Cooksey</a:t>
            </a:r>
            <a:endParaRPr kumimoji="0" lang="en-US" altLang="en-US" sz="1400" b="0" i="0" u="none" strike="noStrike" cap="none" normalizeH="0" baseline="0" dirty="0">
              <a:ln>
                <a:noFill/>
              </a:ln>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mn-lt"/>
              </a:rPr>
              <a:t>Air Force Colonel (Retired)</a:t>
            </a:r>
            <a:endParaRPr kumimoji="0" lang="en-US" altLang="en-US" sz="1400" b="0" i="0" u="none" strike="noStrike" cap="none" normalizeH="0" baseline="0" dirty="0">
              <a:ln>
                <a:noFill/>
              </a:ln>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mn-lt"/>
              </a:rPr>
              <a:t>Reach out: </a:t>
            </a:r>
            <a:r>
              <a:rPr kumimoji="0" lang="en-US" altLang="en-US" sz="1400" b="1" i="0" u="none" strike="noStrike" cap="none" normalizeH="0" baseline="0" dirty="0">
                <a:ln>
                  <a:noFill/>
                </a:ln>
                <a:effectLst/>
                <a:latin typeface="+mn-lt"/>
                <a:hlinkClick r:id="rId5">
                  <a:extLst>
                    <a:ext uri="{A12FA001-AC4F-418D-AE19-62706E023703}">
                      <ahyp:hlinkClr xmlns:ahyp="http://schemas.microsoft.com/office/drawing/2018/hyperlinkcolor" val="tx"/>
                    </a:ext>
                  </a:extLst>
                </a:hlinkClick>
              </a:rPr>
              <a:t>DCooksey@mccallservice.com</a:t>
            </a:r>
            <a:endParaRPr kumimoji="0" lang="en-US" altLang="en-US" sz="1400" b="0" i="0" u="none" strike="noStrike" cap="none" normalizeH="0" baseline="0" dirty="0">
              <a:ln>
                <a:noFill/>
              </a:ln>
              <a:effectLst/>
              <a:latin typeface="+mn-lt"/>
            </a:endParaRPr>
          </a:p>
        </p:txBody>
      </p:sp>
      <p:pic>
        <p:nvPicPr>
          <p:cNvPr id="1026" name="Picture 2">
            <a:extLst>
              <a:ext uri="{FF2B5EF4-FFF2-40B4-BE49-F238E27FC236}">
                <a16:creationId xmlns:a16="http://schemas.microsoft.com/office/drawing/2014/main" id="{ADAE0F7F-E9F3-4817-88EA-CB4917323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63" y="1690688"/>
            <a:ext cx="2428875" cy="3038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12268B24-DAAF-4EE3-A317-B3B2E39BAC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2080" y="1552188"/>
            <a:ext cx="2281137" cy="30384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A23F7AF-F66A-44BD-88ED-530DCCB0C725}"/>
              </a:ext>
            </a:extLst>
          </p:cNvPr>
          <p:cNvSpPr/>
          <p:nvPr/>
        </p:nvSpPr>
        <p:spPr>
          <a:xfrm>
            <a:off x="7752080" y="4639806"/>
            <a:ext cx="5976937" cy="738664"/>
          </a:xfrm>
          <a:prstGeom prst="rect">
            <a:avLst/>
          </a:prstGeom>
        </p:spPr>
        <p:txBody>
          <a:bodyPr wrap="square">
            <a:spAutoFit/>
          </a:bodyPr>
          <a:lstStyle/>
          <a:p>
            <a:r>
              <a:rPr lang="en-US" sz="1400" b="1" dirty="0"/>
              <a:t>Dr. Stan Cope</a:t>
            </a:r>
          </a:p>
          <a:p>
            <a:r>
              <a:rPr lang="en-US" sz="1400" b="1" dirty="0"/>
              <a:t>Former Navy CAPT (Retired)</a:t>
            </a:r>
            <a:endParaRPr lang="en-US" sz="1400" dirty="0"/>
          </a:p>
          <a:p>
            <a:r>
              <a:rPr lang="en-US" sz="1400" b="1" dirty="0"/>
              <a:t>Reach out: </a:t>
            </a:r>
            <a:r>
              <a:rPr lang="en-US" sz="1400" b="1" dirty="0">
                <a:hlinkClick r:id="rId8">
                  <a:extLst>
                    <a:ext uri="{A12FA001-AC4F-418D-AE19-62706E023703}">
                      <ahyp:hlinkClr xmlns:ahyp="http://schemas.microsoft.com/office/drawing/2018/hyperlinkcolor" val="tx"/>
                    </a:ext>
                  </a:extLst>
                </a:hlinkClick>
              </a:rPr>
              <a:t>scope@catchmaster.com</a:t>
            </a:r>
            <a:endParaRPr lang="en-US" sz="1400" dirty="0"/>
          </a:p>
        </p:txBody>
      </p:sp>
      <p:sp>
        <p:nvSpPr>
          <p:cNvPr id="14" name="Rectangle 5">
            <a:extLst>
              <a:ext uri="{FF2B5EF4-FFF2-40B4-BE49-F238E27FC236}">
                <a16:creationId xmlns:a16="http://schemas.microsoft.com/office/drawing/2014/main" id="{A2511682-6557-404E-8224-14CEFE9043B8}"/>
              </a:ext>
            </a:extLst>
          </p:cNvPr>
          <p:cNvSpPr>
            <a:spLocks noChangeArrowheads="1"/>
          </p:cNvSpPr>
          <p:nvPr/>
        </p:nvSpPr>
        <p:spPr bwMode="auto">
          <a:xfrm>
            <a:off x="1715121" y="3244141"/>
            <a:ext cx="8442632"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F5F5F"/>
                </a:solidFill>
                <a:effectLst/>
                <a:latin typeface="Helvetica Neue"/>
              </a:rPr>
              <a:t>  </a:t>
            </a:r>
            <a:r>
              <a:rPr kumimoji="0" lang="en-US" altLang="en-US" sz="16300" b="0" i="0" u="none" strike="noStrike" cap="none" normalizeH="0" baseline="0" dirty="0">
                <a:ln>
                  <a:noFill/>
                </a:ln>
                <a:solidFill>
                  <a:srgbClr val="5F5F5F"/>
                </a:solidFill>
                <a:effectLst/>
                <a:latin typeface="Helvetica Neue"/>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mn-lt"/>
              </a:rPr>
              <a:t>Veterans in and outside of the industry are welcome to connect! </a:t>
            </a:r>
            <a:endParaRPr kumimoji="0" lang="en-US" altLang="en-US" sz="2400" b="0" i="0" u="none" strike="noStrike" cap="none" normalizeH="0" baseline="0" dirty="0">
              <a:ln>
                <a:noFill/>
              </a:ln>
              <a:effectLst/>
              <a:latin typeface="+mn-lt"/>
            </a:endParaRPr>
          </a:p>
        </p:txBody>
      </p:sp>
      <p:pic>
        <p:nvPicPr>
          <p:cNvPr id="1030" name="Picture 6">
            <a:extLst>
              <a:ext uri="{FF2B5EF4-FFF2-40B4-BE49-F238E27FC236}">
                <a16:creationId xmlns:a16="http://schemas.microsoft.com/office/drawing/2014/main" id="{4CE303D7-0FC1-49F8-A0F0-7F52F161C1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8666" y="2138363"/>
            <a:ext cx="389572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36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FC2F-92F4-42E4-8765-BA45FF486DCF}"/>
              </a:ext>
            </a:extLst>
          </p:cNvPr>
          <p:cNvSpPr>
            <a:spLocks noGrp="1"/>
          </p:cNvSpPr>
          <p:nvPr>
            <p:ph type="title"/>
          </p:nvPr>
        </p:nvSpPr>
        <p:spPr/>
        <p:txBody>
          <a:bodyPr>
            <a:normAutofit fontScale="90000"/>
          </a:bodyPr>
          <a:lstStyle/>
          <a:p>
            <a:br>
              <a:rPr lang="en-US" sz="4800" dirty="0"/>
            </a:br>
            <a:r>
              <a:rPr lang="en-US" sz="4800" b="1" dirty="0">
                <a:solidFill>
                  <a:srgbClr val="FF0000"/>
                </a:solidFill>
              </a:rPr>
              <a:t>Goal #3 - Service to Active Duty Military &amp; Veterans at </a:t>
            </a:r>
            <a:r>
              <a:rPr lang="en-US" sz="4800" b="1" dirty="0" err="1">
                <a:solidFill>
                  <a:srgbClr val="FF0000"/>
                </a:solidFill>
              </a:rPr>
              <a:t>PestWorld</a:t>
            </a:r>
            <a:r>
              <a:rPr lang="en-US" sz="4800" b="1" dirty="0">
                <a:solidFill>
                  <a:srgbClr val="FF0000"/>
                </a:solidFill>
              </a:rPr>
              <a:t> and NPMA Legislative Day </a:t>
            </a:r>
            <a:br>
              <a:rPr lang="en-US" sz="4800" dirty="0"/>
            </a:br>
            <a:endParaRPr lang="en-US" sz="4800" b="1" dirty="0">
              <a:solidFill>
                <a:srgbClr val="FF0000"/>
              </a:solidFill>
            </a:endParaRPr>
          </a:p>
        </p:txBody>
      </p:sp>
      <p:sp>
        <p:nvSpPr>
          <p:cNvPr id="3" name="Content Placeholder 2">
            <a:extLst>
              <a:ext uri="{FF2B5EF4-FFF2-40B4-BE49-F238E27FC236}">
                <a16:creationId xmlns:a16="http://schemas.microsoft.com/office/drawing/2014/main" id="{D0A8C7A5-1FD4-444C-A71B-8633D6133D66}"/>
              </a:ext>
            </a:extLst>
          </p:cNvPr>
          <p:cNvSpPr>
            <a:spLocks noGrp="1"/>
          </p:cNvSpPr>
          <p:nvPr>
            <p:ph idx="1"/>
          </p:nvPr>
        </p:nvSpPr>
        <p:spPr>
          <a:xfrm>
            <a:off x="838200" y="1982473"/>
            <a:ext cx="10515600" cy="4734498"/>
          </a:xfrm>
        </p:spPr>
        <p:txBody>
          <a:bodyPr>
            <a:normAutofit/>
          </a:bodyPr>
          <a:lstStyle/>
          <a:p>
            <a:pPr marL="0" indent="0">
              <a:buNone/>
            </a:pPr>
            <a:r>
              <a:rPr lang="en-US" sz="2200" dirty="0"/>
              <a:t>Stuffing care packages for active duty troops at NPMA Legislative Day and giving back to the active duty and Veteran communities at </a:t>
            </a:r>
            <a:r>
              <a:rPr lang="en-US" sz="2200" dirty="0" err="1"/>
              <a:t>PestWorld</a:t>
            </a:r>
            <a:r>
              <a:rPr lang="en-US" sz="2200" dirty="0"/>
              <a:t>.</a:t>
            </a:r>
          </a:p>
          <a:p>
            <a:pPr marL="0" indent="0">
              <a:buNone/>
            </a:pPr>
            <a:endParaRPr lang="en-US" sz="1200" dirty="0"/>
          </a:p>
          <a:p>
            <a:pPr marL="0" indent="0">
              <a:buNone/>
            </a:pPr>
            <a:endParaRPr lang="en-US" sz="300" dirty="0"/>
          </a:p>
          <a:p>
            <a:pPr marL="0" indent="0">
              <a:buNone/>
            </a:pPr>
            <a:endParaRPr lang="en-US" dirty="0"/>
          </a:p>
        </p:txBody>
      </p:sp>
      <p:pic>
        <p:nvPicPr>
          <p:cNvPr id="4" name="Content Placeholder 4">
            <a:extLst>
              <a:ext uri="{FF2B5EF4-FFF2-40B4-BE49-F238E27FC236}">
                <a16:creationId xmlns:a16="http://schemas.microsoft.com/office/drawing/2014/main" id="{47EC3B5D-494E-4CE7-A169-F5B9AB625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895" y="5176369"/>
            <a:ext cx="1870050" cy="1593006"/>
          </a:xfrm>
          <a:prstGeom prst="rect">
            <a:avLst/>
          </a:prstGeom>
        </p:spPr>
      </p:pic>
      <p:pic>
        <p:nvPicPr>
          <p:cNvPr id="5" name="Picture 4">
            <a:extLst>
              <a:ext uri="{FF2B5EF4-FFF2-40B4-BE49-F238E27FC236}">
                <a16:creationId xmlns:a16="http://schemas.microsoft.com/office/drawing/2014/main" id="{968C24F5-0070-4CB4-8C8E-95F6CFA413DC}"/>
              </a:ext>
            </a:extLst>
          </p:cNvPr>
          <p:cNvPicPr>
            <a:picLocks noChangeAspect="1"/>
          </p:cNvPicPr>
          <p:nvPr/>
        </p:nvPicPr>
        <p:blipFill rotWithShape="1">
          <a:blip r:embed="rId3">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6" name="Picture 5">
            <a:extLst>
              <a:ext uri="{FF2B5EF4-FFF2-40B4-BE49-F238E27FC236}">
                <a16:creationId xmlns:a16="http://schemas.microsoft.com/office/drawing/2014/main" id="{38CEDDA1-EC0D-40BC-BFFC-6DD7FEB75A1C}"/>
              </a:ext>
            </a:extLst>
          </p:cNvPr>
          <p:cNvPicPr>
            <a:picLocks noChangeAspect="1"/>
          </p:cNvPicPr>
          <p:nvPr/>
        </p:nvPicPr>
        <p:blipFill>
          <a:blip r:embed="rId4"/>
          <a:stretch>
            <a:fillRect/>
          </a:stretch>
        </p:blipFill>
        <p:spPr>
          <a:xfrm>
            <a:off x="0" y="6358085"/>
            <a:ext cx="1731414" cy="499915"/>
          </a:xfrm>
          <a:prstGeom prst="rect">
            <a:avLst/>
          </a:prstGeom>
        </p:spPr>
      </p:pic>
      <p:pic>
        <p:nvPicPr>
          <p:cNvPr id="7" name="Picture 6">
            <a:extLst>
              <a:ext uri="{FF2B5EF4-FFF2-40B4-BE49-F238E27FC236}">
                <a16:creationId xmlns:a16="http://schemas.microsoft.com/office/drawing/2014/main" id="{3D4CA87A-5444-4096-96AC-CAC779BBB45E}"/>
              </a:ext>
            </a:extLst>
          </p:cNvPr>
          <p:cNvPicPr>
            <a:picLocks noChangeAspect="1"/>
          </p:cNvPicPr>
          <p:nvPr/>
        </p:nvPicPr>
        <p:blipFill>
          <a:blip r:embed="rId5"/>
          <a:stretch>
            <a:fillRect/>
          </a:stretch>
        </p:blipFill>
        <p:spPr>
          <a:xfrm>
            <a:off x="8406071" y="2670105"/>
            <a:ext cx="3366452" cy="2415429"/>
          </a:xfrm>
          <a:prstGeom prst="rect">
            <a:avLst/>
          </a:prstGeom>
        </p:spPr>
      </p:pic>
      <p:pic>
        <p:nvPicPr>
          <p:cNvPr id="9" name="Picture 8" descr="A group of people standing on top of a cutting board with a cake&#10;&#10;Description automatically generated">
            <a:extLst>
              <a:ext uri="{FF2B5EF4-FFF2-40B4-BE49-F238E27FC236}">
                <a16:creationId xmlns:a16="http://schemas.microsoft.com/office/drawing/2014/main" id="{8E3795CF-E6E2-4C66-9C70-A323D2FD5C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659" y="2712499"/>
            <a:ext cx="3497555" cy="2330643"/>
          </a:xfrm>
          <a:prstGeom prst="rect">
            <a:avLst/>
          </a:prstGeom>
        </p:spPr>
      </p:pic>
      <p:pic>
        <p:nvPicPr>
          <p:cNvPr id="12" name="Picture 11">
            <a:extLst>
              <a:ext uri="{FF2B5EF4-FFF2-40B4-BE49-F238E27FC236}">
                <a16:creationId xmlns:a16="http://schemas.microsoft.com/office/drawing/2014/main" id="{F53346D4-94F5-4B7F-8117-A084F43A4215}"/>
              </a:ext>
            </a:extLst>
          </p:cNvPr>
          <p:cNvPicPr>
            <a:picLocks noChangeAspect="1"/>
          </p:cNvPicPr>
          <p:nvPr/>
        </p:nvPicPr>
        <p:blipFill>
          <a:blip r:embed="rId7"/>
          <a:stretch>
            <a:fillRect/>
          </a:stretch>
        </p:blipFill>
        <p:spPr>
          <a:xfrm>
            <a:off x="154618" y="2712499"/>
            <a:ext cx="3631313" cy="2330643"/>
          </a:xfrm>
          <a:prstGeom prst="rect">
            <a:avLst/>
          </a:prstGeom>
        </p:spPr>
      </p:pic>
    </p:spTree>
    <p:extLst>
      <p:ext uri="{BB962C8B-B14F-4D97-AF65-F5344CB8AC3E}">
        <p14:creationId xmlns:p14="http://schemas.microsoft.com/office/powerpoint/2010/main" val="426332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FC2F-92F4-42E4-8765-BA45FF486DCF}"/>
              </a:ext>
            </a:extLst>
          </p:cNvPr>
          <p:cNvSpPr>
            <a:spLocks noGrp="1"/>
          </p:cNvSpPr>
          <p:nvPr>
            <p:ph type="title"/>
          </p:nvPr>
        </p:nvSpPr>
        <p:spPr/>
        <p:txBody>
          <a:bodyPr>
            <a:normAutofit fontScale="90000"/>
          </a:bodyPr>
          <a:lstStyle/>
          <a:p>
            <a:r>
              <a:rPr lang="en-US" sz="4800" b="1" dirty="0">
                <a:solidFill>
                  <a:srgbClr val="FF0000"/>
                </a:solidFill>
              </a:rPr>
              <a:t>Goal # 4 - Strengthen Our Industry’s Community of Veterans</a:t>
            </a:r>
            <a:br>
              <a:rPr lang="en-US" sz="4800" dirty="0"/>
            </a:br>
            <a:endParaRPr lang="en-US" sz="4800" b="1" dirty="0">
              <a:solidFill>
                <a:srgbClr val="FF0000"/>
              </a:solidFill>
            </a:endParaRPr>
          </a:p>
        </p:txBody>
      </p:sp>
      <p:pic>
        <p:nvPicPr>
          <p:cNvPr id="7" name="Content Placeholder 6">
            <a:extLst>
              <a:ext uri="{FF2B5EF4-FFF2-40B4-BE49-F238E27FC236}">
                <a16:creationId xmlns:a16="http://schemas.microsoft.com/office/drawing/2014/main" id="{0E66B293-5BBB-4C04-942F-2F8927256C41}"/>
              </a:ext>
            </a:extLst>
          </p:cNvPr>
          <p:cNvPicPr>
            <a:picLocks noGrp="1" noChangeAspect="1"/>
          </p:cNvPicPr>
          <p:nvPr>
            <p:ph idx="1"/>
          </p:nvPr>
        </p:nvPicPr>
        <p:blipFill>
          <a:blip r:embed="rId2"/>
          <a:stretch>
            <a:fillRect/>
          </a:stretch>
        </p:blipFill>
        <p:spPr>
          <a:xfrm>
            <a:off x="3196541" y="1271588"/>
            <a:ext cx="5798917" cy="5082768"/>
          </a:xfrm>
          <a:prstGeom prst="rect">
            <a:avLst/>
          </a:prstGeom>
        </p:spPr>
      </p:pic>
      <p:pic>
        <p:nvPicPr>
          <p:cNvPr id="4" name="Content Placeholder 4">
            <a:extLst>
              <a:ext uri="{FF2B5EF4-FFF2-40B4-BE49-F238E27FC236}">
                <a16:creationId xmlns:a16="http://schemas.microsoft.com/office/drawing/2014/main" id="{47EC3B5D-494E-4CE7-A169-F5B9AB625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1895" y="5176369"/>
            <a:ext cx="1870050" cy="1593006"/>
          </a:xfrm>
          <a:prstGeom prst="rect">
            <a:avLst/>
          </a:prstGeom>
        </p:spPr>
      </p:pic>
      <p:pic>
        <p:nvPicPr>
          <p:cNvPr id="5" name="Picture 4">
            <a:extLst>
              <a:ext uri="{FF2B5EF4-FFF2-40B4-BE49-F238E27FC236}">
                <a16:creationId xmlns:a16="http://schemas.microsoft.com/office/drawing/2014/main" id="{968C24F5-0070-4CB4-8C8E-95F6CFA413DC}"/>
              </a:ext>
            </a:extLst>
          </p:cNvPr>
          <p:cNvPicPr>
            <a:picLocks noChangeAspect="1"/>
          </p:cNvPicPr>
          <p:nvPr/>
        </p:nvPicPr>
        <p:blipFill rotWithShape="1">
          <a:blip r:embed="rId4">
            <a:extLst>
              <a:ext uri="{28A0092B-C50C-407E-A947-70E740481C1C}">
                <a14:useLocalDpi xmlns:a14="http://schemas.microsoft.com/office/drawing/2010/main" val="0"/>
              </a:ext>
            </a:extLst>
          </a:blip>
          <a:srcRect b="41263"/>
          <a:stretch/>
        </p:blipFill>
        <p:spPr>
          <a:xfrm>
            <a:off x="5264257" y="6354356"/>
            <a:ext cx="1344361" cy="362615"/>
          </a:xfrm>
          <a:prstGeom prst="rect">
            <a:avLst/>
          </a:prstGeom>
        </p:spPr>
      </p:pic>
      <p:pic>
        <p:nvPicPr>
          <p:cNvPr id="6" name="Picture 5">
            <a:extLst>
              <a:ext uri="{FF2B5EF4-FFF2-40B4-BE49-F238E27FC236}">
                <a16:creationId xmlns:a16="http://schemas.microsoft.com/office/drawing/2014/main" id="{38CEDDA1-EC0D-40BC-BFFC-6DD7FEB75A1C}"/>
              </a:ext>
            </a:extLst>
          </p:cNvPr>
          <p:cNvPicPr>
            <a:picLocks noChangeAspect="1"/>
          </p:cNvPicPr>
          <p:nvPr/>
        </p:nvPicPr>
        <p:blipFill>
          <a:blip r:embed="rId5"/>
          <a:stretch>
            <a:fillRect/>
          </a:stretch>
        </p:blipFill>
        <p:spPr>
          <a:xfrm>
            <a:off x="0" y="6358085"/>
            <a:ext cx="1731414" cy="499915"/>
          </a:xfrm>
          <a:prstGeom prst="rect">
            <a:avLst/>
          </a:prstGeom>
        </p:spPr>
      </p:pic>
    </p:spTree>
    <p:extLst>
      <p:ext uri="{BB962C8B-B14F-4D97-AF65-F5344CB8AC3E}">
        <p14:creationId xmlns:p14="http://schemas.microsoft.com/office/powerpoint/2010/main" val="1405879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50851</TotalTime>
  <Words>666</Words>
  <Application>Microsoft Office PowerPoint</Application>
  <PresentationFormat>Widescreen</PresentationFormat>
  <Paragraphs>65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Helvetica Neue</vt:lpstr>
      <vt:lpstr>Office Theme</vt:lpstr>
      <vt:lpstr>PowerPoint Presentation</vt:lpstr>
      <vt:lpstr>About PestVets</vt:lpstr>
      <vt:lpstr>Mission</vt:lpstr>
      <vt:lpstr>Reasons to Hire Vets</vt:lpstr>
      <vt:lpstr>Work Opportunity Tax Credit (WOTC) – Hire a Veteran for your Pest Management Company</vt:lpstr>
      <vt:lpstr>   Goal # 1 - Create Veteran Awareness of Opportunities in the Pest Management Industry </vt:lpstr>
      <vt:lpstr>Goal # 2 - Provide Guidance to Vets Transitioning with PestVets Mentorship Program</vt:lpstr>
      <vt:lpstr> Goal #3 - Service to Active Duty Military &amp; Veterans at PestWorld and NPMA Legislative Day  </vt:lpstr>
      <vt:lpstr>Goal # 4 - Strengthen Our Industry’s Community of Veterans </vt:lpstr>
      <vt:lpstr>MORE INFORMATION: www.pestvets.org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Barbour, Deanna</dc:creator>
  <cp:lastModifiedBy>Jake  Plevelich</cp:lastModifiedBy>
  <cp:revision>38</cp:revision>
  <cp:lastPrinted>2017-11-28T23:18:18Z</cp:lastPrinted>
  <dcterms:created xsi:type="dcterms:W3CDTF">2017-11-28T20:29:40Z</dcterms:created>
  <dcterms:modified xsi:type="dcterms:W3CDTF">2020-08-06T20:57:22Z</dcterms:modified>
</cp:coreProperties>
</file>